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5F0E9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3644503"/>
            <a:ext cx="929660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PILGRIM WORKS · AI ADVISORY + ENGINEERING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90600" y="4288334"/>
            <a:ext cx="9296605" cy="1068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8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[项目名称]</a:t>
            </a:r>
            <a:endParaRPr lang="en-US" sz="7800" dirty="0"/>
          </a:p>
        </p:txBody>
      </p:sp>
      <p:sp>
        <p:nvSpPr>
          <p:cNvPr id="5" name="Text 3"/>
          <p:cNvSpPr/>
          <p:nvPr/>
        </p:nvSpPr>
        <p:spPr>
          <a:xfrm>
            <a:off x="990600" y="5642372"/>
            <a:ext cx="8829675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8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[一句话说明本次项目要解决的问题、目标与边界]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990600" y="6509147"/>
            <a:ext cx="1314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[客户名称]</a:t>
            </a:r>
            <a:endParaRPr lang="en-US" sz="1875" dirty="0"/>
          </a:p>
        </p:txBody>
      </p:sp>
      <p:sp>
        <p:nvSpPr>
          <p:cNvPr id="7" name="Text 5"/>
          <p:cNvSpPr/>
          <p:nvPr/>
        </p:nvSpPr>
        <p:spPr>
          <a:xfrm>
            <a:off x="2571750" y="6509147"/>
            <a:ext cx="17907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[YYYY.MM.DD]</a:t>
            </a:r>
            <a:endParaRPr lang="en-US" sz="1875" dirty="0"/>
          </a:p>
        </p:txBody>
      </p:sp>
      <p:sp>
        <p:nvSpPr>
          <p:cNvPr id="8" name="Text 6"/>
          <p:cNvSpPr/>
          <p:nvPr/>
        </p:nvSpPr>
        <p:spPr>
          <a:xfrm>
            <a:off x="4629150" y="6509147"/>
            <a:ext cx="17907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</a:t>
            </a:r>
            <a:endParaRPr lang="en-US" sz="1875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887200" y="2333625"/>
            <a:ext cx="6191250" cy="619125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0" y="10115550"/>
            <a:ext cx="6217890" cy="171450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11" name="Text 8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10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914400"/>
            <a:ext cx="199236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 Works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6230600" y="916335"/>
            <a:ext cx="114300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600" y="1752600"/>
            <a:ext cx="12361545" cy="778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内容导航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990600" y="3007519"/>
            <a:ext cx="16306800" cy="9525"/>
          </a:xfrm>
          <a:prstGeom prst="rect">
            <a:avLst/>
          </a:prstGeom>
          <a:solidFill>
            <a:srgbClr val="FFFFFF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90600" y="6280547"/>
            <a:ext cx="7772400" cy="9525"/>
          </a:xfrm>
          <a:prstGeom prst="rect">
            <a:avLst/>
          </a:prstGeom>
          <a:solidFill>
            <a:srgbClr val="FFFFFF">
              <a:alpha val="3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990600" y="4453533"/>
            <a:ext cx="89535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2325" dirty="0"/>
          </a:p>
        </p:txBody>
      </p:sp>
      <p:sp>
        <p:nvSpPr>
          <p:cNvPr id="9" name="Text 7"/>
          <p:cNvSpPr/>
          <p:nvPr/>
        </p:nvSpPr>
        <p:spPr>
          <a:xfrm>
            <a:off x="2057400" y="4382095"/>
            <a:ext cx="690676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业务判断</a:t>
            </a:r>
            <a:endParaRPr lang="en-US" sz="2925" dirty="0"/>
          </a:p>
        </p:txBody>
      </p:sp>
      <p:sp>
        <p:nvSpPr>
          <p:cNvPr id="10" name="Shape 8"/>
          <p:cNvSpPr/>
          <p:nvPr/>
        </p:nvSpPr>
        <p:spPr>
          <a:xfrm>
            <a:off x="9525000" y="6280547"/>
            <a:ext cx="7772400" cy="9525"/>
          </a:xfrm>
          <a:prstGeom prst="rect">
            <a:avLst/>
          </a:prstGeom>
          <a:solidFill>
            <a:srgbClr val="FFFFFF">
              <a:alpha val="3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525000" y="4453533"/>
            <a:ext cx="89535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2325" dirty="0"/>
          </a:p>
        </p:txBody>
      </p:sp>
      <p:sp>
        <p:nvSpPr>
          <p:cNvPr id="12" name="Text 10"/>
          <p:cNvSpPr/>
          <p:nvPr/>
        </p:nvSpPr>
        <p:spPr>
          <a:xfrm>
            <a:off x="10591800" y="4382095"/>
            <a:ext cx="690676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方案设计</a:t>
            </a:r>
            <a:endParaRPr lang="en-US" sz="2925" dirty="0"/>
          </a:p>
        </p:txBody>
      </p:sp>
      <p:sp>
        <p:nvSpPr>
          <p:cNvPr id="13" name="Shape 11"/>
          <p:cNvSpPr/>
          <p:nvPr/>
        </p:nvSpPr>
        <p:spPr>
          <a:xfrm>
            <a:off x="990600" y="9553575"/>
            <a:ext cx="7772400" cy="9525"/>
          </a:xfrm>
          <a:prstGeom prst="rect">
            <a:avLst/>
          </a:prstGeom>
          <a:solidFill>
            <a:srgbClr val="FFFFFF">
              <a:alpha val="3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90600" y="7726561"/>
            <a:ext cx="89535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2325" dirty="0"/>
          </a:p>
        </p:txBody>
      </p:sp>
      <p:sp>
        <p:nvSpPr>
          <p:cNvPr id="15" name="Text 13"/>
          <p:cNvSpPr/>
          <p:nvPr/>
        </p:nvSpPr>
        <p:spPr>
          <a:xfrm>
            <a:off x="2057400" y="7655123"/>
            <a:ext cx="690676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工程实现</a:t>
            </a:r>
            <a:endParaRPr lang="en-US" sz="2925" dirty="0"/>
          </a:p>
        </p:txBody>
      </p:sp>
      <p:sp>
        <p:nvSpPr>
          <p:cNvPr id="16" name="Shape 14"/>
          <p:cNvSpPr/>
          <p:nvPr/>
        </p:nvSpPr>
        <p:spPr>
          <a:xfrm>
            <a:off x="9525000" y="9553575"/>
            <a:ext cx="7772400" cy="9525"/>
          </a:xfrm>
          <a:prstGeom prst="rect">
            <a:avLst/>
          </a:prstGeom>
          <a:solidFill>
            <a:srgbClr val="FFFFFF">
              <a:alpha val="3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0" y="7726561"/>
            <a:ext cx="895350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2325" dirty="0"/>
          </a:p>
        </p:txBody>
      </p:sp>
      <p:sp>
        <p:nvSpPr>
          <p:cNvPr id="18" name="Text 16"/>
          <p:cNvSpPr/>
          <p:nvPr/>
        </p:nvSpPr>
        <p:spPr>
          <a:xfrm>
            <a:off x="10591800" y="7655123"/>
            <a:ext cx="690676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验收与运营</a:t>
            </a:r>
            <a:endParaRPr lang="en-US" sz="2925" dirty="0"/>
          </a:p>
        </p:txBody>
      </p:sp>
      <p:sp>
        <p:nvSpPr>
          <p:cNvPr id="19" name="Text 17"/>
          <p:cNvSpPr/>
          <p:nvPr/>
        </p:nvSpPr>
        <p:spPr>
          <a:xfrm>
            <a:off x="990600" y="9582150"/>
            <a:ext cx="4532567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FROM STRATEGY TO WORKING SYSTEMS.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/ 10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4181624"/>
            <a:ext cx="1885950" cy="2266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05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4050" dirty="0"/>
          </a:p>
        </p:txBody>
      </p:sp>
      <p:sp>
        <p:nvSpPr>
          <p:cNvPr id="4" name="Text 2"/>
          <p:cNvSpPr/>
          <p:nvPr/>
        </p:nvSpPr>
        <p:spPr>
          <a:xfrm>
            <a:off x="3467100" y="4067324"/>
            <a:ext cx="922210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67100" y="4654004"/>
            <a:ext cx="10988040" cy="1025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[章节标题]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3467100" y="5908179"/>
            <a:ext cx="9222105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550" dirty="0">
                <a:solidFill>
                  <a:srgbClr val="C8D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[用一句话说明这一章节负责回答什么问题。]</a:t>
            </a:r>
            <a:endParaRPr lang="en-US" sz="25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alphaModFix amt="12000"/>
          </a:blip>
          <a:srcRect l="0" r="0" t="0" b="0"/>
          <a:stretch/>
        </p:blipFill>
        <p:spPr>
          <a:xfrm>
            <a:off x="13954125" y="6238875"/>
            <a:ext cx="5334000" cy="5334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90600" y="9582150"/>
            <a:ext cx="18097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PILGRIM WORKS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/ 10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DF8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914400"/>
            <a:ext cx="199236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 Works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5030450" y="916335"/>
            <a:ext cx="234315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EXECUTIVE SUMMARY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600" y="1714500"/>
            <a:ext cx="12361545" cy="778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4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核心结论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990600" y="2931319"/>
            <a:ext cx="16306800" cy="19050"/>
          </a:xfrm>
          <a:prstGeom prst="rect">
            <a:avLst/>
          </a:prstGeom>
          <a:solidFill>
            <a:srgbClr val="121815"/>
          </a:solidFill>
          <a:ln/>
        </p:spPr>
      </p:sp>
      <p:sp>
        <p:nvSpPr>
          <p:cNvPr id="7" name="Shape 5"/>
          <p:cNvSpPr/>
          <p:nvPr/>
        </p:nvSpPr>
        <p:spPr>
          <a:xfrm>
            <a:off x="990600" y="4750594"/>
            <a:ext cx="16306800" cy="9525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8" name="Text 6"/>
          <p:cNvSpPr/>
          <p:nvPr/>
        </p:nvSpPr>
        <p:spPr>
          <a:xfrm>
            <a:off x="990600" y="3645694"/>
            <a:ext cx="11239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7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2475" dirty="0"/>
          </a:p>
        </p:txBody>
      </p:sp>
      <p:sp>
        <p:nvSpPr>
          <p:cNvPr id="9" name="Text 7"/>
          <p:cNvSpPr/>
          <p:nvPr/>
        </p:nvSpPr>
        <p:spPr>
          <a:xfrm>
            <a:off x="2400300" y="3642568"/>
            <a:ext cx="3531870" cy="4539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2775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[业务判断]</a:t>
            </a:r>
            <a:endParaRPr lang="en-US" sz="2775" dirty="0"/>
          </a:p>
        </p:txBody>
      </p:sp>
      <p:sp>
        <p:nvSpPr>
          <p:cNvPr id="10" name="Text 8"/>
          <p:cNvSpPr/>
          <p:nvPr/>
        </p:nvSpPr>
        <p:spPr>
          <a:xfrm>
            <a:off x="6191250" y="3636466"/>
            <a:ext cx="11439335" cy="46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75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[说明关键事实、影响和建议，不超过两行。]</a:t>
            </a:r>
            <a:endParaRPr lang="en-US" sz="2175" dirty="0"/>
          </a:p>
        </p:txBody>
      </p:sp>
      <p:sp>
        <p:nvSpPr>
          <p:cNvPr id="11" name="Shape 9"/>
          <p:cNvSpPr/>
          <p:nvPr/>
        </p:nvSpPr>
        <p:spPr>
          <a:xfrm>
            <a:off x="990600" y="6560344"/>
            <a:ext cx="16306800" cy="9525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2" name="Text 10"/>
          <p:cNvSpPr/>
          <p:nvPr/>
        </p:nvSpPr>
        <p:spPr>
          <a:xfrm>
            <a:off x="990600" y="5455444"/>
            <a:ext cx="11239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7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2475" dirty="0"/>
          </a:p>
        </p:txBody>
      </p:sp>
      <p:sp>
        <p:nvSpPr>
          <p:cNvPr id="13" name="Text 11"/>
          <p:cNvSpPr/>
          <p:nvPr/>
        </p:nvSpPr>
        <p:spPr>
          <a:xfrm>
            <a:off x="2400300" y="5452318"/>
            <a:ext cx="3531870" cy="4539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2775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[系统边界]</a:t>
            </a:r>
            <a:endParaRPr lang="en-US" sz="2775" dirty="0"/>
          </a:p>
        </p:txBody>
      </p:sp>
      <p:sp>
        <p:nvSpPr>
          <p:cNvPr id="14" name="Text 12"/>
          <p:cNvSpPr/>
          <p:nvPr/>
        </p:nvSpPr>
        <p:spPr>
          <a:xfrm>
            <a:off x="6191250" y="5446216"/>
            <a:ext cx="11439335" cy="46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75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[说明本阶段明确做什么、不做什么，以及原因。]</a:t>
            </a:r>
            <a:endParaRPr lang="en-US" sz="2175" dirty="0"/>
          </a:p>
        </p:txBody>
      </p:sp>
      <p:sp>
        <p:nvSpPr>
          <p:cNvPr id="15" name="Shape 13"/>
          <p:cNvSpPr/>
          <p:nvPr/>
        </p:nvSpPr>
        <p:spPr>
          <a:xfrm>
            <a:off x="990600" y="8370094"/>
            <a:ext cx="16306800" cy="9525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6" name="Text 14"/>
          <p:cNvSpPr/>
          <p:nvPr/>
        </p:nvSpPr>
        <p:spPr>
          <a:xfrm>
            <a:off x="990600" y="7265194"/>
            <a:ext cx="11239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7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2475" dirty="0"/>
          </a:p>
        </p:txBody>
      </p:sp>
      <p:sp>
        <p:nvSpPr>
          <p:cNvPr id="17" name="Text 15"/>
          <p:cNvSpPr/>
          <p:nvPr/>
        </p:nvSpPr>
        <p:spPr>
          <a:xfrm>
            <a:off x="2400300" y="7262068"/>
            <a:ext cx="3531870" cy="4539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2775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[下一行动]</a:t>
            </a:r>
            <a:endParaRPr lang="en-US" sz="2775" dirty="0"/>
          </a:p>
        </p:txBody>
      </p:sp>
      <p:sp>
        <p:nvSpPr>
          <p:cNvPr id="18" name="Text 16"/>
          <p:cNvSpPr/>
          <p:nvPr/>
        </p:nvSpPr>
        <p:spPr>
          <a:xfrm>
            <a:off x="6191250" y="7255966"/>
            <a:ext cx="11439335" cy="46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75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[明确负责人、验收证据和时间窗口。]</a:t>
            </a:r>
            <a:endParaRPr lang="en-US" sz="2175" dirty="0"/>
          </a:p>
        </p:txBody>
      </p:sp>
      <p:sp>
        <p:nvSpPr>
          <p:cNvPr id="19" name="Text 17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/ 10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5F0E9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914400"/>
            <a:ext cx="199236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 Works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5563850" y="916335"/>
            <a:ext cx="180975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DELIVERY LOOP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600" y="1695450"/>
            <a:ext cx="12361545" cy="778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4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交付闭环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990600" y="9544050"/>
            <a:ext cx="16306800" cy="19050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7" name="Shape 5"/>
          <p:cNvSpPr/>
          <p:nvPr/>
        </p:nvSpPr>
        <p:spPr>
          <a:xfrm>
            <a:off x="990600" y="2988469"/>
            <a:ext cx="16306800" cy="19050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8" name="Shape 6"/>
          <p:cNvSpPr/>
          <p:nvPr/>
        </p:nvSpPr>
        <p:spPr>
          <a:xfrm>
            <a:off x="5057775" y="3007519"/>
            <a:ext cx="9525" cy="65365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9" name="Text 7"/>
          <p:cNvSpPr/>
          <p:nvPr/>
        </p:nvSpPr>
        <p:spPr>
          <a:xfrm>
            <a:off x="1371600" y="3502819"/>
            <a:ext cx="16002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FRAME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1371600" y="4140994"/>
            <a:ext cx="3404330" cy="4875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0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371600" y="4800005"/>
            <a:ext cx="3404330" cy="8646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0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把业务目标转成可验证的问题与约束。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371600" y="8839200"/>
            <a:ext cx="11430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DECISION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134475" y="3007519"/>
            <a:ext cx="9525" cy="65365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4" name="Text 12"/>
          <p:cNvSpPr/>
          <p:nvPr/>
        </p:nvSpPr>
        <p:spPr>
          <a:xfrm>
            <a:off x="5448300" y="3502819"/>
            <a:ext cx="17526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/ DESIGN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5448300" y="4140994"/>
            <a:ext cx="3404330" cy="4875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0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5448300" y="4800005"/>
            <a:ext cx="3404330" cy="8646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0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把流程、数据、模型和系统边界画清楚。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5448300" y="8839200"/>
            <a:ext cx="11430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CONTRACT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3211175" y="3007519"/>
            <a:ext cx="9525" cy="65365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9" name="Text 17"/>
          <p:cNvSpPr/>
          <p:nvPr/>
        </p:nvSpPr>
        <p:spPr>
          <a:xfrm>
            <a:off x="9525000" y="3502819"/>
            <a:ext cx="16002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/ BUILD</a:t>
            </a:r>
            <a:endParaRPr lang="en-US" sz="2025" dirty="0"/>
          </a:p>
        </p:txBody>
      </p:sp>
      <p:sp>
        <p:nvSpPr>
          <p:cNvPr id="20" name="Text 18"/>
          <p:cNvSpPr/>
          <p:nvPr/>
        </p:nvSpPr>
        <p:spPr>
          <a:xfrm>
            <a:off x="9525000" y="4140994"/>
            <a:ext cx="3404330" cy="4875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0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实现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9525000" y="4800005"/>
            <a:ext cx="3404330" cy="8646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0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构建可运行流程，并接入真实环境。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25000" y="8839200"/>
            <a:ext cx="876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SYSTEM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7287875" y="3007519"/>
            <a:ext cx="9525" cy="65365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24" name="Text 22"/>
          <p:cNvSpPr/>
          <p:nvPr/>
        </p:nvSpPr>
        <p:spPr>
          <a:xfrm>
            <a:off x="13601700" y="3502819"/>
            <a:ext cx="1905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/ OPERATE</a:t>
            </a:r>
            <a:endParaRPr lang="en-US" sz="2025" dirty="0"/>
          </a:p>
        </p:txBody>
      </p:sp>
      <p:sp>
        <p:nvSpPr>
          <p:cNvPr id="25" name="Text 23"/>
          <p:cNvSpPr/>
          <p:nvPr/>
        </p:nvSpPr>
        <p:spPr>
          <a:xfrm>
            <a:off x="13601700" y="4140994"/>
            <a:ext cx="3404330" cy="4875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0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运行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13601700" y="4800005"/>
            <a:ext cx="3404330" cy="8646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0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用验收证据、监控和反馈推动下一轮。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13601700" y="8839200"/>
            <a:ext cx="11430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EVIDENCE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2800350" y="8334375"/>
            <a:ext cx="12687300" cy="85725"/>
          </a:xfrm>
          <a:prstGeom prst="rect">
            <a:avLst/>
          </a:prstGeom>
          <a:solidFill>
            <a:srgbClr val="B9DFC7"/>
          </a:solidFill>
          <a:ln/>
        </p:spPr>
      </p:sp>
      <p:sp>
        <p:nvSpPr>
          <p:cNvPr id="29" name="Text 27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/ 10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DF8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914400"/>
            <a:ext cx="199236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 Works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5963900" y="916335"/>
            <a:ext cx="140970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COMPARISON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600" y="1695450"/>
            <a:ext cx="12361545" cy="778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4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方案对比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990600" y="2893219"/>
            <a:ext cx="16306800" cy="19050"/>
          </a:xfrm>
          <a:prstGeom prst="rect">
            <a:avLst/>
          </a:prstGeom>
          <a:solidFill>
            <a:srgbClr val="121815"/>
          </a:solidFill>
          <a:ln/>
        </p:spPr>
      </p:sp>
      <p:sp>
        <p:nvSpPr>
          <p:cNvPr id="7" name="Text 5"/>
          <p:cNvSpPr/>
          <p:nvPr/>
        </p:nvSpPr>
        <p:spPr>
          <a:xfrm>
            <a:off x="990600" y="3331369"/>
            <a:ext cx="1295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OPTION A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0600" y="3921919"/>
            <a:ext cx="7848600" cy="6225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9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[方案 A]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790575" y="5001667"/>
            <a:ext cx="7896225" cy="25669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22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[优势或约束]</a:t>
            </a:r>
            <a:endParaRPr lang="en-US" sz="2250" dirty="0"/>
          </a:p>
          <a:p>
            <a:pPr algn="l" indent="0" marL="0">
              <a:lnSpc>
                <a:spcPct val="145000"/>
              </a:lnSpc>
              <a:buNone/>
            </a:pPr>
            <a:r>
              <a:rPr lang="en-US" sz="22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[实施成本与周期]</a:t>
            </a:r>
            <a:endParaRPr lang="en-US" sz="2250" dirty="0"/>
          </a:p>
          <a:p>
            <a:pPr algn="l" indent="0" marL="0">
              <a:lnSpc>
                <a:spcPct val="145000"/>
              </a:lnSpc>
              <a:buNone/>
            </a:pPr>
            <a:r>
              <a:rPr lang="en-US" sz="22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[主要风险]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9144000" y="2912269"/>
            <a:ext cx="9525" cy="66508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1" name="Text 9"/>
          <p:cNvSpPr/>
          <p:nvPr/>
        </p:nvSpPr>
        <p:spPr>
          <a:xfrm>
            <a:off x="9686925" y="3331369"/>
            <a:ext cx="17526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RECOMMENDED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686925" y="3921919"/>
            <a:ext cx="7838789" cy="6225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9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[推荐方案]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9486900" y="5001667"/>
            <a:ext cx="7886700" cy="25669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22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[为什么更符合目标]</a:t>
            </a:r>
            <a:endParaRPr lang="en-US" sz="2250" dirty="0"/>
          </a:p>
          <a:p>
            <a:pPr algn="l" indent="0" marL="0">
              <a:lnSpc>
                <a:spcPct val="145000"/>
              </a:lnSpc>
              <a:buNone/>
            </a:pPr>
            <a:r>
              <a:rPr lang="en-US" sz="22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[如何控制实施风险]</a:t>
            </a:r>
            <a:endParaRPr lang="en-US" sz="2250" dirty="0"/>
          </a:p>
          <a:p>
            <a:pPr algn="l" indent="0" marL="0">
              <a:lnSpc>
                <a:spcPct val="145000"/>
              </a:lnSpc>
              <a:buNone/>
            </a:pPr>
            <a:r>
              <a:rPr lang="en-US" sz="22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[验收方式]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/ 10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5F0E9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914400"/>
            <a:ext cx="199236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 Works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6230600" y="916335"/>
            <a:ext cx="114300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EVIDENCE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600" y="1714500"/>
            <a:ext cx="12361545" cy="778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4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成果指标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990600" y="6581775"/>
            <a:ext cx="9093492" cy="2324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500" b="1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4×</a:t>
            </a:r>
            <a:endParaRPr lang="en-US" sz="22500" dirty="0"/>
          </a:p>
        </p:txBody>
      </p:sp>
      <p:sp>
        <p:nvSpPr>
          <p:cNvPr id="7" name="Text 5"/>
          <p:cNvSpPr/>
          <p:nvPr/>
        </p:nvSpPr>
        <p:spPr>
          <a:xfrm>
            <a:off x="990600" y="8982075"/>
            <a:ext cx="9093492" cy="5048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[核心结果及计算口径]</a:t>
            </a:r>
            <a:endParaRPr lang="en-US" sz="2550" dirty="0"/>
          </a:p>
        </p:txBody>
      </p:sp>
      <p:sp>
        <p:nvSpPr>
          <p:cNvPr id="8" name="Shape 6"/>
          <p:cNvSpPr/>
          <p:nvPr/>
        </p:nvSpPr>
        <p:spPr>
          <a:xfrm>
            <a:off x="10771733" y="9544050"/>
            <a:ext cx="6525667" cy="19050"/>
          </a:xfrm>
          <a:prstGeom prst="rect">
            <a:avLst/>
          </a:prstGeom>
          <a:solidFill>
            <a:srgbClr val="121815"/>
          </a:solidFill>
          <a:ln/>
        </p:spPr>
      </p:sp>
      <p:sp>
        <p:nvSpPr>
          <p:cNvPr id="9" name="Shape 7"/>
          <p:cNvSpPr/>
          <p:nvPr/>
        </p:nvSpPr>
        <p:spPr>
          <a:xfrm>
            <a:off x="10771733" y="7788027"/>
            <a:ext cx="1431280" cy="1136898"/>
          </a:xfrm>
          <a:prstGeom prst="rect">
            <a:avLst/>
          </a:prstGeom>
          <a:solidFill>
            <a:srgbClr val="B9DFC7"/>
          </a:solidFill>
          <a:ln/>
        </p:spPr>
      </p:sp>
      <p:sp>
        <p:nvSpPr>
          <p:cNvPr id="10" name="Text 8"/>
          <p:cNvSpPr/>
          <p:nvPr/>
        </p:nvSpPr>
        <p:spPr>
          <a:xfrm>
            <a:off x="10733633" y="9096375"/>
            <a:ext cx="150748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BASE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2469713" y="7219652"/>
            <a:ext cx="1431429" cy="1705273"/>
          </a:xfrm>
          <a:prstGeom prst="rect">
            <a:avLst/>
          </a:prstGeom>
          <a:solidFill>
            <a:srgbClr val="B9DFC7"/>
          </a:solidFill>
          <a:ln/>
        </p:spPr>
      </p:sp>
      <p:sp>
        <p:nvSpPr>
          <p:cNvPr id="12" name="Text 10"/>
          <p:cNvSpPr/>
          <p:nvPr/>
        </p:nvSpPr>
        <p:spPr>
          <a:xfrm>
            <a:off x="12431613" y="9096375"/>
            <a:ext cx="150762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PILOT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14167842" y="6224885"/>
            <a:ext cx="1431429" cy="2700040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14" name="Text 12"/>
          <p:cNvSpPr/>
          <p:nvPr/>
        </p:nvSpPr>
        <p:spPr>
          <a:xfrm>
            <a:off x="14129742" y="9096375"/>
            <a:ext cx="150762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LIVE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15865971" y="5656362"/>
            <a:ext cx="1431429" cy="3268563"/>
          </a:xfrm>
          <a:prstGeom prst="rect">
            <a:avLst/>
          </a:prstGeom>
          <a:solidFill>
            <a:srgbClr val="B9DFC7"/>
          </a:solidFill>
          <a:ln/>
        </p:spPr>
      </p:sp>
      <p:sp>
        <p:nvSpPr>
          <p:cNvPr id="16" name="Text 14"/>
          <p:cNvSpPr/>
          <p:nvPr/>
        </p:nvSpPr>
        <p:spPr>
          <a:xfrm>
            <a:off x="15827871" y="9096375"/>
            <a:ext cx="150762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TARGET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/ 10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DF8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914400"/>
            <a:ext cx="199236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 Works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5963900" y="916335"/>
            <a:ext cx="140970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CASE STUDY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600" y="1695450"/>
            <a:ext cx="12361545" cy="778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4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案例结构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990600" y="2893219"/>
            <a:ext cx="16306800" cy="19050"/>
          </a:xfrm>
          <a:prstGeom prst="rect">
            <a:avLst/>
          </a:prstGeom>
          <a:solidFill>
            <a:srgbClr val="121815"/>
          </a:solidFill>
          <a:ln/>
        </p:spPr>
      </p:sp>
      <p:sp>
        <p:nvSpPr>
          <p:cNvPr id="7" name="Text 5"/>
          <p:cNvSpPr/>
          <p:nvPr/>
        </p:nvSpPr>
        <p:spPr>
          <a:xfrm>
            <a:off x="990600" y="3331369"/>
            <a:ext cx="19050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PROBLEM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0600" y="3921919"/>
            <a:ext cx="5147271" cy="5100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15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990600" y="4717703"/>
            <a:ext cx="5147271" cy="8941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75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[描述真实业务阻塞、影响范围和已知约束。]</a:t>
            </a:r>
            <a:endParaRPr lang="en-US" sz="2175" dirty="0"/>
          </a:p>
        </p:txBody>
      </p:sp>
      <p:sp>
        <p:nvSpPr>
          <p:cNvPr id="10" name="Shape 8"/>
          <p:cNvSpPr/>
          <p:nvPr/>
        </p:nvSpPr>
        <p:spPr>
          <a:xfrm>
            <a:off x="990600" y="6107162"/>
            <a:ext cx="4997351" cy="38100"/>
          </a:xfrm>
          <a:prstGeom prst="rect">
            <a:avLst/>
          </a:prstGeom>
          <a:solidFill>
            <a:srgbClr val="3156D3"/>
          </a:solidFill>
          <a:ln/>
        </p:spPr>
      </p:sp>
      <p:sp>
        <p:nvSpPr>
          <p:cNvPr id="11" name="Text 9"/>
          <p:cNvSpPr/>
          <p:nvPr/>
        </p:nvSpPr>
        <p:spPr>
          <a:xfrm>
            <a:off x="990600" y="6354812"/>
            <a:ext cx="5147271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BASELINE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426101" y="2912269"/>
            <a:ext cx="9525" cy="66508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3" name="Text 11"/>
          <p:cNvSpPr/>
          <p:nvPr/>
        </p:nvSpPr>
        <p:spPr>
          <a:xfrm>
            <a:off x="6873776" y="3331369"/>
            <a:ext cx="2057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/ APPROACH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6873776" y="3921919"/>
            <a:ext cx="4686319" cy="5100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15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</a:t>
            </a:r>
            <a:endParaRPr lang="en-US" sz="3150" dirty="0"/>
          </a:p>
        </p:txBody>
      </p:sp>
      <p:sp>
        <p:nvSpPr>
          <p:cNvPr id="15" name="Text 13"/>
          <p:cNvSpPr/>
          <p:nvPr/>
        </p:nvSpPr>
        <p:spPr>
          <a:xfrm>
            <a:off x="6873776" y="4717703"/>
            <a:ext cx="4686319" cy="8941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75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[描述关键判断、系统方案和实施路径。]</a:t>
            </a:r>
            <a:endParaRPr lang="en-US" sz="2175" dirty="0"/>
          </a:p>
        </p:txBody>
      </p:sp>
      <p:sp>
        <p:nvSpPr>
          <p:cNvPr id="16" name="Shape 14"/>
          <p:cNvSpPr/>
          <p:nvPr/>
        </p:nvSpPr>
        <p:spPr>
          <a:xfrm>
            <a:off x="6873776" y="6107162"/>
            <a:ext cx="4549825" cy="38100"/>
          </a:xfrm>
          <a:prstGeom prst="rect">
            <a:avLst/>
          </a:prstGeom>
          <a:solidFill>
            <a:srgbClr val="3156D3"/>
          </a:solidFill>
          <a:ln/>
        </p:spPr>
      </p:sp>
      <p:sp>
        <p:nvSpPr>
          <p:cNvPr id="17" name="Text 15"/>
          <p:cNvSpPr/>
          <p:nvPr/>
        </p:nvSpPr>
        <p:spPr>
          <a:xfrm>
            <a:off x="6873776" y="6354812"/>
            <a:ext cx="4686319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WORKING SYSTEM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1861750" y="2912269"/>
            <a:ext cx="9525" cy="6650831"/>
          </a:xfrm>
          <a:prstGeom prst="rect">
            <a:avLst/>
          </a:prstGeom>
          <a:solidFill>
            <a:srgbClr val="CBD1CC"/>
          </a:solidFill>
          <a:ln/>
        </p:spPr>
      </p:sp>
      <p:sp>
        <p:nvSpPr>
          <p:cNvPr id="19" name="Text 17"/>
          <p:cNvSpPr/>
          <p:nvPr/>
        </p:nvSpPr>
        <p:spPr>
          <a:xfrm>
            <a:off x="12309425" y="3331369"/>
            <a:ext cx="19050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/ OUTCOME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2309425" y="3921919"/>
            <a:ext cx="4686319" cy="5100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315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结果</a:t>
            </a:r>
            <a:endParaRPr lang="en-US" sz="3150" dirty="0"/>
          </a:p>
        </p:txBody>
      </p:sp>
      <p:sp>
        <p:nvSpPr>
          <p:cNvPr id="21" name="Text 19"/>
          <p:cNvSpPr/>
          <p:nvPr/>
        </p:nvSpPr>
        <p:spPr>
          <a:xfrm>
            <a:off x="12309425" y="4717703"/>
            <a:ext cx="4686319" cy="8941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175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[描述可验证结果、运行证据和后续迭代。]</a:t>
            </a:r>
            <a:endParaRPr lang="en-US" sz="2175" dirty="0"/>
          </a:p>
        </p:txBody>
      </p:sp>
      <p:sp>
        <p:nvSpPr>
          <p:cNvPr id="22" name="Shape 20"/>
          <p:cNvSpPr/>
          <p:nvPr/>
        </p:nvSpPr>
        <p:spPr>
          <a:xfrm>
            <a:off x="12309425" y="6107162"/>
            <a:ext cx="4549825" cy="38100"/>
          </a:xfrm>
          <a:prstGeom prst="rect">
            <a:avLst/>
          </a:prstGeom>
          <a:solidFill>
            <a:srgbClr val="3156D3"/>
          </a:solidFill>
          <a:ln/>
        </p:spPr>
      </p:sp>
      <p:sp>
        <p:nvSpPr>
          <p:cNvPr id="23" name="Text 21"/>
          <p:cNvSpPr/>
          <p:nvPr/>
        </p:nvSpPr>
        <p:spPr>
          <a:xfrm>
            <a:off x="12309425" y="6354812"/>
            <a:ext cx="4686319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156D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ACCEPTANCE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/ 10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4F43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alphaModFix amt="12000"/>
          </a:blip>
          <a:srcRect l="0" r="0" t="0" b="0"/>
          <a:stretch/>
        </p:blipFill>
        <p:spPr>
          <a:xfrm>
            <a:off x="14001750" y="619125"/>
            <a:ext cx="4762500" cy="4762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0600" y="3523804"/>
            <a:ext cx="15265527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PRINCIPLE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90600" y="4300984"/>
            <a:ext cx="13244513" cy="18811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6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“建议只有进入真实系统，才能成为可以持续验证的能力。”</a:t>
            </a:r>
            <a:endParaRPr lang="en-US" sz="6150" dirty="0"/>
          </a:p>
        </p:txBody>
      </p:sp>
      <p:sp>
        <p:nvSpPr>
          <p:cNvPr id="6" name="Text 3"/>
          <p:cNvSpPr/>
          <p:nvPr/>
        </p:nvSpPr>
        <p:spPr>
          <a:xfrm>
            <a:off x="990600" y="6601271"/>
            <a:ext cx="15265527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PILGRIM WORKS · DELIVERY PRINCIPLE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B9DF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 / 10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5F0E9"/>
          </a:solidFill>
          <a:ln/>
        </p:spPr>
      </p:sp>
      <p:sp>
        <p:nvSpPr>
          <p:cNvPr id="3" name="Text 1"/>
          <p:cNvSpPr/>
          <p:nvPr/>
        </p:nvSpPr>
        <p:spPr>
          <a:xfrm>
            <a:off x="990600" y="3292525"/>
            <a:ext cx="10320909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0B4F4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PILGRIM WORKS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90600" y="3955405"/>
            <a:ext cx="10320909" cy="9844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6900" b="1" dirty="0">
                <a:solidFill>
                  <a:srgbClr val="1218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从一个清楚的问题开始。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990600" y="5244703"/>
            <a:ext cx="10320909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550" dirty="0">
                <a:solidFill>
                  <a:srgbClr val="687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产品合作、工程实现或 AI 协作，都可以从一封邮件开始。</a:t>
            </a:r>
            <a:endParaRPr lang="en-US" sz="2550" dirty="0"/>
          </a:p>
        </p:txBody>
      </p:sp>
      <p:sp>
        <p:nvSpPr>
          <p:cNvPr id="6" name="Shape 4"/>
          <p:cNvSpPr/>
          <p:nvPr/>
        </p:nvSpPr>
        <p:spPr>
          <a:xfrm>
            <a:off x="990600" y="6089452"/>
            <a:ext cx="10020300" cy="28575"/>
          </a:xfrm>
          <a:prstGeom prst="rect">
            <a:avLst/>
          </a:prstGeom>
          <a:solidFill>
            <a:srgbClr val="0B4F43"/>
          </a:solidFill>
          <a:ln/>
        </p:spPr>
      </p:sp>
      <p:sp>
        <p:nvSpPr>
          <p:cNvPr id="7" name="Text 5"/>
          <p:cNvSpPr/>
          <p:nvPr/>
        </p:nvSpPr>
        <p:spPr>
          <a:xfrm>
            <a:off x="990600" y="6384727"/>
            <a:ext cx="103209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hello@pilgrimss.com</a:t>
            </a:r>
            <a:endParaRPr lang="en-US" sz="2325" dirty="0"/>
          </a:p>
        </p:txBody>
      </p:sp>
      <p:sp>
        <p:nvSpPr>
          <p:cNvPr id="8" name="Text 6"/>
          <p:cNvSpPr/>
          <p:nvPr/>
        </p:nvSpPr>
        <p:spPr>
          <a:xfrm>
            <a:off x="990600" y="6841927"/>
            <a:ext cx="103209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0B4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pilgrimss.com</a:t>
            </a:r>
            <a:endParaRPr lang="en-US" sz="2325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2153900" y="2667000"/>
            <a:ext cx="5143500" cy="51435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363950" y="9582150"/>
            <a:ext cx="100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8736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 / 10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2026-08-20T02:35:23Z</dcterms:created>
  <dcterms:modified xsi:type="dcterms:W3CDTF">2026-08-20T02:35:23Z</dcterms:modified>
</cp:coreProperties>
</file>